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7" r:id="rId5"/>
    <p:sldId id="258" r:id="rId6"/>
    <p:sldId id="279" r:id="rId7"/>
    <p:sldId id="287" r:id="rId8"/>
    <p:sldId id="288" r:id="rId9"/>
    <p:sldId id="289" r:id="rId10"/>
    <p:sldId id="290" r:id="rId11"/>
    <p:sldId id="284" r:id="rId12"/>
    <p:sldId id="291" r:id="rId13"/>
    <p:sldId id="292" r:id="rId14"/>
    <p:sldId id="285" r:id="rId15"/>
    <p:sldId id="286" r:id="rId16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6382870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ncounteredu.com/multimedia/images/coral-highlights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D9728DA-317A-C04B-A10F-88219B9F973F}"/>
              </a:ext>
            </a:extLst>
          </p:cNvPr>
          <p:cNvSpPr/>
          <p:nvPr/>
        </p:nvSpPr>
        <p:spPr>
          <a:xfrm>
            <a:off x="270964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pt-PT" sz="3200" dirty="0"/>
              <a:t>Construtores </a:t>
            </a:r>
          </a:p>
          <a:p>
            <a:pPr rtl="0"/>
            <a:r>
              <a:rPr lang="pt-PT" sz="3200" dirty="0"/>
              <a:t>de recifes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80"/>
            <a:ext cx="2105695" cy="292514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Oceanos de corais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052249" cy="15705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Ciências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A36A491-585D-164D-887B-14B8E2E014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77917" cy="6858000"/>
          </a:xfrm>
          <a:prstGeom prst="rect">
            <a:avLst/>
          </a:prstGeom>
        </p:spPr>
      </p:pic>
      <p:grpSp>
        <p:nvGrpSpPr>
          <p:cNvPr id="11" name="Group 212">
            <a:extLst>
              <a:ext uri="{FF2B5EF4-FFF2-40B4-BE49-F238E27FC236}">
                <a16:creationId xmlns:a16="http://schemas.microsoft.com/office/drawing/2014/main" id="{C7AB6DAB-55F2-3A43-8842-C3D16D5C8A79}"/>
              </a:ext>
            </a:extLst>
          </p:cNvPr>
          <p:cNvGrpSpPr/>
          <p:nvPr/>
        </p:nvGrpSpPr>
        <p:grpSpPr>
          <a:xfrm>
            <a:off x="428937" y="1179261"/>
            <a:ext cx="1776206" cy="1776207"/>
            <a:chOff x="775367" y="7687"/>
            <a:chExt cx="5039999" cy="5039997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8BAE1C83-80B1-4245-A578-D965B1D625FE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71661D08-443D-D344-9CBD-8FEF322FFD40}"/>
                </a:ext>
              </a:extLst>
            </p:cNvPr>
            <p:cNvSpPr/>
            <p:nvPr/>
          </p:nvSpPr>
          <p:spPr>
            <a:xfrm>
              <a:off x="884944" y="62042"/>
              <a:ext cx="4639528" cy="48651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2000">
                  <a:solidFill>
                    <a:schemeClr val="bg2"/>
                  </a:solidFill>
                </a:rPr>
                <a:t>…ou um </a:t>
              </a:r>
              <a:br>
                <a:rPr lang="en-US" sz="2000" dirty="0">
                  <a:solidFill>
                    <a:schemeClr val="bg2"/>
                  </a:solidFill>
                </a:rPr>
              </a:br>
              <a:r>
                <a:rPr lang="pt-PT" sz="2000">
                  <a:solidFill>
                    <a:schemeClr val="bg2"/>
                  </a:solidFill>
                </a:rPr>
                <a:t>mural do recife.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624400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Agora completa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pt-PT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 teu registo de mergulho: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Descreve o que viste e como te sentiste no teu primeiro mergulho </a:t>
            </a:r>
            <a:r>
              <a:rPr lang="pt-PT" sz="2000" b="1">
                <a:solidFill>
                  <a:schemeClr val="bg2"/>
                </a:solidFill>
                <a:latin typeface="Century Gothic" panose="020B0502020202020204" pitchFamily="34" charset="0"/>
              </a:rPr>
              <a:t>virtual</a:t>
            </a:r>
            <a:r>
              <a:rPr lang="pt-PT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Que palavras </a:t>
            </a:r>
            <a:r>
              <a:rPr lang="pt-PT" sz="2000" b="1">
                <a:solidFill>
                  <a:schemeClr val="bg2"/>
                </a:solidFill>
                <a:latin typeface="Century Gothic" panose="020B0502020202020204" pitchFamily="34" charset="0"/>
              </a:rPr>
              <a:t>usarias para descrever o habitat de corais?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593172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597819" y="1552575"/>
            <a:ext cx="109537" cy="135731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2256508" y="4877814"/>
            <a:ext cx="51084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151063" algn="l"/>
                <a:tab pos="2692400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Restantes imagens e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XL Catlin Seaview Survey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fotografias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64F37E-189F-E941-B00C-251CDB295DFE}"/>
              </a:ext>
            </a:extLst>
          </p:cNvPr>
          <p:cNvSpPr txBox="1"/>
          <p:nvPr/>
        </p:nvSpPr>
        <p:spPr>
          <a:xfrm>
            <a:off x="449262" y="2241394"/>
            <a:ext cx="1486217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pt-PT" sz="2000" u="sng" dirty="0">
                <a:solidFill>
                  <a:schemeClr val="bg2"/>
                </a:solidFill>
                <a:latin typeface="Century Gothic Bold"/>
              </a:rPr>
              <a:t>Diapositivo</a:t>
            </a:r>
          </a:p>
          <a:p>
            <a:pPr defTabSz="457200" rtl="0">
              <a:lnSpc>
                <a:spcPct val="150000"/>
              </a:lnSpc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Diapositivo 6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Diapositivo 9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Diapositivo 10</a:t>
            </a:r>
            <a:endParaRPr lang="en-US" sz="1400" dirty="0">
              <a:solidFill>
                <a:schemeClr val="bg2"/>
              </a:solidFill>
              <a:latin typeface="Century Gothic Bold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34533F-CA18-FE46-BE81-BE5A248F4DAB}"/>
              </a:ext>
            </a:extLst>
          </p:cNvPr>
          <p:cNvSpPr txBox="1"/>
          <p:nvPr/>
        </p:nvSpPr>
        <p:spPr>
          <a:xfrm>
            <a:off x="2223600" y="2241394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u="sng" dirty="0">
                <a:solidFill>
                  <a:schemeClr val="bg2"/>
                </a:solidFill>
                <a:latin typeface="Century Gothic Bold"/>
              </a:rPr>
              <a:t>Imagem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Imagem de satélite</a:t>
            </a:r>
          </a:p>
          <a:p>
            <a:pPr defTabSz="457200" rtl="0">
              <a:lnSpc>
                <a:spcPct val="150000"/>
              </a:lnSpc>
            </a:pPr>
            <a:r>
              <a:rPr lang="pt-PT" sz="1400" dirty="0">
                <a:solidFill>
                  <a:schemeClr val="bg2"/>
                </a:solidFill>
                <a:latin typeface="Century Gothic Bold"/>
              </a:rPr>
              <a:t>Recife numa caixa</a:t>
            </a:r>
          </a:p>
          <a:p>
            <a:pPr defTabSz="457200" rtl="0">
              <a:lnSpc>
                <a:spcPct val="150000"/>
              </a:lnSpc>
            </a:pPr>
            <a:r>
              <a:rPr lang="pt-PT" sz="1400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Mural do recife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425F66-0654-FC43-A7A7-870C4807D16E}"/>
              </a:ext>
            </a:extLst>
          </p:cNvPr>
          <p:cNvSpPr txBox="1"/>
          <p:nvPr/>
        </p:nvSpPr>
        <p:spPr>
          <a:xfrm>
            <a:off x="4418180" y="2222500"/>
            <a:ext cx="2946772" cy="15234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u="sng">
                <a:solidFill>
                  <a:schemeClr val="bg2"/>
                </a:solidFill>
                <a:latin typeface="Century Gothic Bold"/>
              </a:rPr>
              <a:t>Créditos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Google/Landsat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pt-PT" sz="1600" dirty="0">
                <a:solidFill>
                  <a:schemeClr val="bg2"/>
                </a:solidFill>
              </a:rPr>
              <a:t>Descrever como o minúsculo animal do coral constrói o recife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82898" y="2753606"/>
            <a:ext cx="2536641" cy="1135916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pt-PT" sz="1600" dirty="0">
                <a:solidFill>
                  <a:schemeClr val="bg2"/>
                </a:solidFill>
              </a:rPr>
              <a:t>Identificar uma variedade de organismos vivos que vivem no habitat do coral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Refletir acerca da diversidade de vida existente nos recifes de coral</a:t>
            </a: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116661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pt-PT" sz="1600" dirty="0">
                <a:solidFill>
                  <a:schemeClr val="bg2"/>
                </a:solidFill>
              </a:rPr>
              <a:t>Elaborar uma versão artística do habitat do coral  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232952" cy="359903"/>
          </a:xfrm>
        </p:spPr>
        <p:txBody>
          <a:bodyPr rtlCol="0"/>
          <a:lstStyle/>
          <a:p>
            <a:pPr rtl="0"/>
            <a:r>
              <a:rPr lang="pt-PT" sz="3400" dirty="0"/>
              <a:t>Objetivos de aprendizagem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79D3A8-1C7D-0441-A8C3-2217C96328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2" t="454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9" name="Group 212">
            <a:extLst>
              <a:ext uri="{FF2B5EF4-FFF2-40B4-BE49-F238E27FC236}">
                <a16:creationId xmlns:a16="http://schemas.microsoft.com/office/drawing/2014/main" id="{86E18285-0258-1E4E-8B3B-7EC3A1BECBF6}"/>
              </a:ext>
            </a:extLst>
          </p:cNvPr>
          <p:cNvGrpSpPr/>
          <p:nvPr/>
        </p:nvGrpSpPr>
        <p:grpSpPr>
          <a:xfrm>
            <a:off x="522112" y="3260820"/>
            <a:ext cx="2655840" cy="2824020"/>
            <a:chOff x="855435" y="-6810"/>
            <a:chExt cx="5039999" cy="5359153"/>
          </a:xfrm>
        </p:grpSpPr>
        <p:sp>
          <p:nvSpPr>
            <p:cNvPr id="20" name="Shape 210">
              <a:extLst>
                <a:ext uri="{FF2B5EF4-FFF2-40B4-BE49-F238E27FC236}">
                  <a16:creationId xmlns:a16="http://schemas.microsoft.com/office/drawing/2014/main" id="{3660DE5A-74D6-7243-9176-1843379CDEE8}"/>
                </a:ext>
              </a:extLst>
            </p:cNvPr>
            <p:cNvSpPr/>
            <p:nvPr/>
          </p:nvSpPr>
          <p:spPr>
            <a:xfrm>
              <a:off x="855435" y="-681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1" name="Shape 211" descr="Textfeld 23">
              <a:extLst>
                <a:ext uri="{FF2B5EF4-FFF2-40B4-BE49-F238E27FC236}">
                  <a16:creationId xmlns:a16="http://schemas.microsoft.com/office/drawing/2014/main" id="{AF0CACE1-650C-2B4D-A862-8EFDB5F844D8}"/>
                </a:ext>
              </a:extLst>
            </p:cNvPr>
            <p:cNvSpPr/>
            <p:nvPr/>
          </p:nvSpPr>
          <p:spPr>
            <a:xfrm>
              <a:off x="972303" y="312346"/>
              <a:ext cx="4806263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1800" dirty="0">
                  <a:solidFill>
                    <a:schemeClr val="bg2"/>
                  </a:solidFill>
                </a:rPr>
                <a:t>Esta é uma fotografia ampliada do coral, que mostra os pólipos minúsculos, os animais que formam o recife.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E45739A-F23E-7B48-9E15-B6C46CB0DA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44001" cy="6858001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C45F2494-49FB-484F-A686-C360D14EB05C}"/>
              </a:ext>
            </a:extLst>
          </p:cNvPr>
          <p:cNvSpPr/>
          <p:nvPr/>
        </p:nvSpPr>
        <p:spPr>
          <a:xfrm>
            <a:off x="335875" y="3079516"/>
            <a:ext cx="3013733" cy="3013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5131B5BF-71A6-E447-BE61-1741927321E0}"/>
              </a:ext>
            </a:extLst>
          </p:cNvPr>
          <p:cNvSpPr/>
          <p:nvPr/>
        </p:nvSpPr>
        <p:spPr>
          <a:xfrm>
            <a:off x="355093" y="3209760"/>
            <a:ext cx="2975298" cy="31280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pt-PT" sz="1800" dirty="0">
                <a:solidFill>
                  <a:schemeClr val="bg2"/>
                </a:solidFill>
              </a:rPr>
              <a:t>Podes ver cada pólipo a viver dentro da estrutura global. Todos estes pólipos que vivem juntos formam </a:t>
            </a:r>
            <a:br>
              <a:rPr lang="en-US" sz="1800" dirty="0">
                <a:solidFill>
                  <a:schemeClr val="bg2"/>
                </a:solidFill>
              </a:rPr>
            </a:br>
            <a:r>
              <a:rPr lang="pt-PT" sz="1800" dirty="0">
                <a:solidFill>
                  <a:schemeClr val="bg2"/>
                </a:solidFill>
              </a:rPr>
              <a:t>uma colónia.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162535998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059EEF5-68B3-5347-BA14-5985D924A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03065BFE-D0EF-0C41-B723-1688F80FD08F}"/>
              </a:ext>
            </a:extLst>
          </p:cNvPr>
          <p:cNvSpPr/>
          <p:nvPr/>
        </p:nvSpPr>
        <p:spPr>
          <a:xfrm flipH="1">
            <a:off x="6038898" y="3115144"/>
            <a:ext cx="2655840" cy="2655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6114F66A-0806-9D43-998D-C248105313F6}"/>
              </a:ext>
            </a:extLst>
          </p:cNvPr>
          <p:cNvSpPr/>
          <p:nvPr/>
        </p:nvSpPr>
        <p:spPr>
          <a:xfrm>
            <a:off x="6100482" y="3175720"/>
            <a:ext cx="2532672" cy="26558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pt-PT" sz="2000">
                <a:solidFill>
                  <a:schemeClr val="bg2"/>
                </a:solidFill>
              </a:rPr>
              <a:t>Estas estruturas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pt-PT" sz="2000">
                <a:solidFill>
                  <a:schemeClr val="bg2"/>
                </a:solidFill>
              </a:rPr>
              <a:t>são criadas pelos pólipos a partir de minerais dissolvidos no oceano.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363441700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5F7FA69-1442-0C4F-9142-9B336CCB15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617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1" name="Shape 210">
            <a:extLst>
              <a:ext uri="{FF2B5EF4-FFF2-40B4-BE49-F238E27FC236}">
                <a16:creationId xmlns:a16="http://schemas.microsoft.com/office/drawing/2014/main" id="{587A7170-D208-5742-915B-3F8CA82FF492}"/>
              </a:ext>
            </a:extLst>
          </p:cNvPr>
          <p:cNvSpPr/>
          <p:nvPr/>
        </p:nvSpPr>
        <p:spPr>
          <a:xfrm flipH="1">
            <a:off x="5809947" y="1137481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C2003EBD-B9B2-CF44-9D3E-F59454D5E17C}"/>
              </a:ext>
            </a:extLst>
          </p:cNvPr>
          <p:cNvSpPr/>
          <p:nvPr/>
        </p:nvSpPr>
        <p:spPr>
          <a:xfrm>
            <a:off x="5886320" y="1220606"/>
            <a:ext cx="2477993" cy="2598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pt-PT" sz="2000">
                <a:solidFill>
                  <a:schemeClr val="bg2"/>
                </a:solidFill>
              </a:rPr>
              <a:t>Ao longo de centenas de anos, estas estruturas minerais foram construídas para criar o recife.</a:t>
            </a:r>
          </a:p>
        </p:txBody>
      </p:sp>
    </p:spTree>
    <p:extLst>
      <p:ext uri="{BB962C8B-B14F-4D97-AF65-F5344CB8AC3E}">
        <p14:creationId xmlns:p14="http://schemas.microsoft.com/office/powerpoint/2010/main" val="266441116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A6F747F-F593-8F4B-9514-A68A142FD5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4" name="Group 212">
            <a:extLst>
              <a:ext uri="{FF2B5EF4-FFF2-40B4-BE49-F238E27FC236}">
                <a16:creationId xmlns:a16="http://schemas.microsoft.com/office/drawing/2014/main" id="{3C8B1AEE-7DE5-CB44-8922-D8A6B9EB31CC}"/>
              </a:ext>
            </a:extLst>
          </p:cNvPr>
          <p:cNvGrpSpPr/>
          <p:nvPr/>
        </p:nvGrpSpPr>
        <p:grpSpPr>
          <a:xfrm>
            <a:off x="428937" y="2272882"/>
            <a:ext cx="2997708" cy="3034966"/>
            <a:chOff x="-5074631" y="3454566"/>
            <a:chExt cx="5039999" cy="5102637"/>
          </a:xfrm>
        </p:grpSpPr>
        <p:sp>
          <p:nvSpPr>
            <p:cNvPr id="23" name="Shape 210">
              <a:extLst>
                <a:ext uri="{FF2B5EF4-FFF2-40B4-BE49-F238E27FC236}">
                  <a16:creationId xmlns:a16="http://schemas.microsoft.com/office/drawing/2014/main" id="{514AE792-7D61-934D-B389-9719CB257865}"/>
                </a:ext>
              </a:extLst>
            </p:cNvPr>
            <p:cNvSpPr/>
            <p:nvPr/>
          </p:nvSpPr>
          <p:spPr>
            <a:xfrm>
              <a:off x="-5074631" y="3454566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4" name="Shape 211" descr="Textfeld 23">
              <a:extLst>
                <a:ext uri="{FF2B5EF4-FFF2-40B4-BE49-F238E27FC236}">
                  <a16:creationId xmlns:a16="http://schemas.microsoft.com/office/drawing/2014/main" id="{52F51EC7-165E-BE4E-ABF2-B4F560E9A033}"/>
                </a:ext>
              </a:extLst>
            </p:cNvPr>
            <p:cNvSpPr/>
            <p:nvPr/>
          </p:nvSpPr>
          <p:spPr>
            <a:xfrm>
              <a:off x="-4868998" y="3692049"/>
              <a:ext cx="4639529" cy="48651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pt-PT" sz="2000">
                  <a:solidFill>
                    <a:schemeClr val="bg2"/>
                  </a:solidFill>
                </a:rPr>
                <a:t>Algumas destas estruturas de recifes são tão grandes que podes vê-las a partir do espaço, como a </a:t>
              </a:r>
              <a:br>
                <a:rPr lang="en-US" sz="2000" dirty="0">
                  <a:solidFill>
                    <a:schemeClr val="bg2"/>
                  </a:solidFill>
                </a:rPr>
              </a:br>
              <a:r>
                <a:rPr lang="pt-PT" sz="2000">
                  <a:solidFill>
                    <a:schemeClr val="bg2"/>
                  </a:solidFill>
                </a:rPr>
                <a:t>Grande Barreira de Corais.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4851120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244991" cy="650074"/>
          </a:xfrm>
        </p:spPr>
        <p:txBody>
          <a:bodyPr rtlCol="0"/>
          <a:lstStyle/>
          <a:p>
            <a:pPr rtl="0"/>
            <a:r>
              <a:rPr lang="pt-PT"/>
              <a:t>Destaques do coral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pic>
        <p:nvPicPr>
          <p:cNvPr id="4" name="Picture 3" descr="A rocky beach next to a body of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4B1FECC-17CF-DA47-AF50-7D9AA8CCD9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5"/>
            <a:ext cx="6509614" cy="433974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CD1D9AF-CFB0-4A48-8005-898BA603906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BACDF19-759D-ED4F-A11B-AE2744E32356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7EBC965-FF6F-244B-9737-E081A163C20F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0410965-864A-9C4A-BABB-C51FBCD61F4C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30CD2614-1D57-0941-A5DF-E750A3DB6BE5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C6687C5C-9D5C-0147-802C-5870F9301915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E5C65A1-1A1D-D04D-8713-E69874695D04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B5372ABF-8AE5-2F41-82C8-0241FD273CD5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VER GALERIA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7CA78A2-CD76-D946-AB8A-59124972E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6A315B65-BF4D-6246-9D8E-9DA32F5ADC29}"/>
              </a:ext>
            </a:extLst>
          </p:cNvPr>
          <p:cNvSpPr/>
          <p:nvPr/>
        </p:nvSpPr>
        <p:spPr>
          <a:xfrm flipH="1">
            <a:off x="6064001" y="1069906"/>
            <a:ext cx="2630737" cy="2630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9D73FD3B-A545-9544-87EA-660FE1EECE16}"/>
              </a:ext>
            </a:extLst>
          </p:cNvPr>
          <p:cNvSpPr/>
          <p:nvPr/>
        </p:nvSpPr>
        <p:spPr>
          <a:xfrm>
            <a:off x="6140374" y="1153031"/>
            <a:ext cx="2477993" cy="2598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pt-PT" sz="2000">
                <a:solidFill>
                  <a:schemeClr val="bg2"/>
                </a:solidFill>
              </a:rPr>
              <a:t>Agora é a tua vez </a:t>
            </a:r>
            <a:br>
              <a:rPr lang="en-US" sz="2000" dirty="0">
                <a:solidFill>
                  <a:schemeClr val="bg2"/>
                </a:solidFill>
              </a:rPr>
            </a:br>
            <a:r>
              <a:rPr lang="pt-PT" sz="2000">
                <a:solidFill>
                  <a:schemeClr val="bg2"/>
                </a:solidFill>
              </a:rPr>
              <a:t>de construíres o teu próprio recife. Numa caixa...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2: Construtores de recifes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399605507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43A662-AB2A-441A-A94B-AC9F92BC0F94}"/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7dd0c2b8-7301-49b5-921e-ab84ec4c20a5"/>
    <ds:schemaRef ds:uri="8dd429a2-b850-4aa5-85c2-8487e2b197cf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1830</TotalTime>
  <Words>317</Words>
  <Application>Microsoft Office PowerPoint</Application>
  <PresentationFormat>On-screen Show (4:3)</PresentationFormat>
  <Paragraphs>49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Aula 2: Construtores de recifes</vt:lpstr>
      <vt:lpstr>Aula 2: Construtores de recifes</vt:lpstr>
      <vt:lpstr>Aula 2: Construtores de recifes</vt:lpstr>
      <vt:lpstr>Aula 2: Construtores de recifes</vt:lpstr>
      <vt:lpstr>Aula 2: Construtores de recifes</vt:lpstr>
      <vt:lpstr>Aula 2: Construtores de recifes</vt:lpstr>
      <vt:lpstr>Aula 2: Construtores de recifes</vt:lpstr>
      <vt:lpstr>Aula 2: Construtores de recifes</vt:lpstr>
      <vt:lpstr>Aula 2: Construtores de recifes</vt:lpstr>
      <vt:lpstr>Aula 2: Construtores de recifes</vt:lpstr>
      <vt:lpstr>Aula 2: Construtores de recifes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126</cp:revision>
  <cp:lastPrinted>2018-10-15T11:47:29Z</cp:lastPrinted>
  <dcterms:modified xsi:type="dcterms:W3CDTF">2020-03-27T10:26:05Z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